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2" r:id="rId2"/>
    <p:sldId id="335" r:id="rId3"/>
    <p:sldId id="334" r:id="rId4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1pPr>
    <a:lvl2pPr marL="515813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2pPr>
    <a:lvl3pPr marL="1031626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3pPr>
    <a:lvl4pPr marL="15474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4pPr>
    <a:lvl5pPr marL="2063252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5pPr>
    <a:lvl6pPr marL="2579065" algn="l" defTabSz="515813" rtl="0" eaLnBrk="1" latinLnBrk="0" hangingPunct="1"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6pPr>
    <a:lvl7pPr marL="3094878" algn="l" defTabSz="515813" rtl="0" eaLnBrk="1" latinLnBrk="0" hangingPunct="1"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7pPr>
    <a:lvl8pPr marL="3610691" algn="l" defTabSz="515813" rtl="0" eaLnBrk="1" latinLnBrk="0" hangingPunct="1"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8pPr>
    <a:lvl9pPr marL="4126504" algn="l" defTabSz="515813" rtl="0" eaLnBrk="1" latinLnBrk="0" hangingPunct="1">
      <a:defRPr sz="2700" kern="1200">
        <a:solidFill>
          <a:schemeClr val="tx1"/>
        </a:solidFill>
        <a:latin typeface="Times New Roman" charset="0"/>
        <a:ea typeface="Arial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EC2"/>
    <a:srgbClr val="FFFABD"/>
    <a:srgbClr val="FEFEFE"/>
    <a:srgbClr val="FEFFFE"/>
    <a:srgbClr val="094C7F"/>
    <a:srgbClr val="0D2E40"/>
    <a:srgbClr val="0C1B39"/>
    <a:srgbClr val="118FD6"/>
    <a:srgbClr val="053108"/>
    <a:srgbClr val="CA0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9484" autoAdjust="0"/>
  </p:normalViewPr>
  <p:slideViewPr>
    <p:cSldViewPr>
      <p:cViewPr>
        <p:scale>
          <a:sx n="125" d="100"/>
          <a:sy n="125" d="100"/>
        </p:scale>
        <p:origin x="-2360" y="-3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B68807-8230-5249-AC74-859284A139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2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647FDE-ED61-CC4F-976D-3F5135CA0F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25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Arial" charset="0"/>
        <a:cs typeface="Times New Roman" pitchFamily="18" charset="0"/>
      </a:defRPr>
    </a:lvl1pPr>
    <a:lvl2pPr marL="5158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2pPr>
    <a:lvl3pPr marL="103162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3pPr>
    <a:lvl4pPr marL="154743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4pPr>
    <a:lvl5pPr marL="20632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15813" indent="0" algn="ctr">
              <a:buNone/>
              <a:defRPr/>
            </a:lvl2pPr>
            <a:lvl3pPr marL="1031626" indent="0" algn="ctr">
              <a:buNone/>
              <a:defRPr/>
            </a:lvl3pPr>
            <a:lvl4pPr marL="1547439" indent="0" algn="ctr">
              <a:buNone/>
              <a:defRPr/>
            </a:lvl4pPr>
            <a:lvl5pPr marL="2063252" indent="0" algn="ctr">
              <a:buNone/>
              <a:defRPr/>
            </a:lvl5pPr>
            <a:lvl6pPr marL="2579065" indent="0" algn="ctr">
              <a:buNone/>
              <a:defRPr/>
            </a:lvl6pPr>
            <a:lvl7pPr marL="3094878" indent="0" algn="ctr">
              <a:buNone/>
              <a:defRPr/>
            </a:lvl7pPr>
            <a:lvl8pPr marL="3610691" indent="0" algn="ctr">
              <a:buNone/>
              <a:defRPr/>
            </a:lvl8pPr>
            <a:lvl9pPr marL="412650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01DC4-8209-E445-B0C1-1CBBC731947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3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F10E2-612D-694F-A06D-74AA1A98A6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8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7668D-92BA-9E4D-A0DB-BCB16F97DA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EDD71-B061-7446-828D-E41223DB6B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10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15813" indent="0">
              <a:buNone/>
              <a:defRPr sz="2000"/>
            </a:lvl2pPr>
            <a:lvl3pPr marL="1031626" indent="0">
              <a:buNone/>
              <a:defRPr sz="1800"/>
            </a:lvl3pPr>
            <a:lvl4pPr marL="1547439" indent="0">
              <a:buNone/>
              <a:defRPr sz="1600"/>
            </a:lvl4pPr>
            <a:lvl5pPr marL="2063252" indent="0">
              <a:buNone/>
              <a:defRPr sz="1600"/>
            </a:lvl5pPr>
            <a:lvl6pPr marL="2579065" indent="0">
              <a:buNone/>
              <a:defRPr sz="1600"/>
            </a:lvl6pPr>
            <a:lvl7pPr marL="3094878" indent="0">
              <a:buNone/>
              <a:defRPr sz="1600"/>
            </a:lvl7pPr>
            <a:lvl8pPr marL="3610691" indent="0">
              <a:buNone/>
              <a:defRPr sz="1600"/>
            </a:lvl8pPr>
            <a:lvl9pPr marL="4126504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EFC86-E6BD-B645-A9EC-AF530D0057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9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EDC48-F976-474D-8295-0E9D373956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07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9" y="1535113"/>
            <a:ext cx="4378590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40CF2-1681-3D45-A5DB-12CB57D4F1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4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55DBB-7071-6344-8EA3-5E96FD33D1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9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6035F-20F0-2146-80CD-12E0CC8559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20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9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20" y="1435104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E0F82-8C87-3B44-9EC9-6016F06A40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9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5813" indent="0">
              <a:buNone/>
              <a:defRPr sz="3200"/>
            </a:lvl2pPr>
            <a:lvl3pPr marL="1031626" indent="0">
              <a:buNone/>
              <a:defRPr sz="2700"/>
            </a:lvl3pPr>
            <a:lvl4pPr marL="1547439" indent="0">
              <a:buNone/>
              <a:defRPr sz="2300"/>
            </a:lvl4pPr>
            <a:lvl5pPr marL="2063252" indent="0">
              <a:buNone/>
              <a:defRPr sz="2300"/>
            </a:lvl5pPr>
            <a:lvl6pPr marL="2579065" indent="0">
              <a:buNone/>
              <a:defRPr sz="2300"/>
            </a:lvl6pPr>
            <a:lvl7pPr marL="3094878" indent="0">
              <a:buNone/>
              <a:defRPr sz="2300"/>
            </a:lvl7pPr>
            <a:lvl8pPr marL="3610691" indent="0">
              <a:buNone/>
              <a:defRPr sz="2300"/>
            </a:lvl8pPr>
            <a:lvl9pPr marL="4126504" indent="0">
              <a:buNone/>
              <a:defRPr sz="23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50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56D03-710B-DF42-BE8F-7FBF0EF23A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5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2FEE87D5-9B25-4D42-A4E0-5E42585CED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  <a:ea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  <a:ea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  <a:ea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  <a:ea typeface="Arial" charset="0"/>
          <a:cs typeface="Times New Roman" pitchFamily="18" charset="0"/>
        </a:defRPr>
      </a:lvl5pPr>
      <a:lvl6pPr marL="515813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1031626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547439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2063252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86860" indent="-38686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Arial" charset="0"/>
          <a:cs typeface="+mn-cs"/>
        </a:defRPr>
      </a:lvl1pPr>
      <a:lvl2pPr marL="838196" indent="-322383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289533" indent="-257907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805346" indent="-257907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321159" indent="-257907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836972" indent="-257907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6pPr>
      <a:lvl7pPr marL="3352785" indent="-257907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7pPr>
      <a:lvl8pPr marL="3868598" indent="-257907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8pPr>
      <a:lvl9pPr marL="4384411" indent="-257907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4488" y="1628800"/>
            <a:ext cx="9205023" cy="4392488"/>
          </a:xfrm>
          <a:prstGeom prst="roundRect">
            <a:avLst/>
          </a:prstGeom>
          <a:solidFill>
            <a:srgbClr val="06070A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163" tIns="51581" rIns="103163" bIns="51581" spcCol="0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16832"/>
            <a:ext cx="9906000" cy="5397926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dirty="0">
                <a:solidFill>
                  <a:srgbClr val="EEDE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Магистерская программа</a:t>
            </a:r>
          </a:p>
          <a:p>
            <a:pPr algn="ctr"/>
            <a:r>
              <a:rPr lang="ru-RU" sz="3600" dirty="0">
                <a:solidFill>
                  <a:srgbClr val="EEDEC2"/>
                </a:solidFill>
                <a:latin typeface="+mn-lt"/>
                <a:cs typeface="Times New Roman" panose="02020603050405020304" pitchFamily="18" charset="0"/>
              </a:rPr>
              <a:t>«</a:t>
            </a:r>
            <a:r>
              <a:rPr lang="ru-RU" sz="3600" dirty="0" err="1">
                <a:solidFill>
                  <a:srgbClr val="EEDEC2"/>
                </a:solidFill>
                <a:latin typeface="+mn-lt"/>
                <a:cs typeface="Times New Roman" panose="02020603050405020304" pitchFamily="18" charset="0"/>
              </a:rPr>
              <a:t>Нанохимия</a:t>
            </a:r>
            <a:r>
              <a:rPr lang="ru-RU" sz="3600" dirty="0">
                <a:solidFill>
                  <a:srgbClr val="EEDEC2"/>
                </a:solidFill>
                <a:latin typeface="+mn-lt"/>
                <a:cs typeface="Times New Roman" panose="02020603050405020304" pitchFamily="18" charset="0"/>
              </a:rPr>
              <a:t> и химическая технология </a:t>
            </a:r>
            <a:r>
              <a:rPr lang="ru-RU" sz="3600" dirty="0" err="1">
                <a:solidFill>
                  <a:srgbClr val="EEDEC2"/>
                </a:solidFill>
                <a:latin typeface="+mn-lt"/>
                <a:cs typeface="Times New Roman" panose="02020603050405020304" pitchFamily="18" charset="0"/>
              </a:rPr>
              <a:t>наноматериалов</a:t>
            </a:r>
            <a:r>
              <a:rPr lang="ru-RU" sz="3600" dirty="0" smtClean="0">
                <a:solidFill>
                  <a:srgbClr val="EEDEC2"/>
                </a:solidFill>
                <a:latin typeface="+mn-lt"/>
                <a:cs typeface="Times New Roman" panose="02020603050405020304" pitchFamily="18" charset="0"/>
              </a:rPr>
              <a:t>»</a:t>
            </a:r>
            <a:endParaRPr lang="ru-RU" sz="5400" b="1" spc="169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Thonburi"/>
            </a:endParaRPr>
          </a:p>
          <a:p>
            <a:pPr algn="ctr"/>
            <a:r>
              <a:rPr lang="ru-RU" sz="2400" spc="169" dirty="0">
                <a:ln w="11430"/>
                <a:solidFill>
                  <a:srgbClr val="F8F8F8"/>
                </a:solidFill>
                <a:latin typeface="+mj-lt"/>
                <a:cs typeface="Times New Roman" panose="02020603050405020304" pitchFamily="18" charset="0"/>
              </a:rPr>
              <a:t>Направление </a:t>
            </a:r>
            <a:r>
              <a:rPr lang="ru-RU" sz="2400" dirty="0">
                <a:solidFill>
                  <a:schemeClr val="bg1"/>
                </a:solidFill>
                <a:latin typeface="+mj-lt"/>
                <a:cs typeface="Thonburi"/>
              </a:rPr>
              <a:t>22.04.01 «Материаловедение и технологии материалов</a:t>
            </a:r>
            <a:r>
              <a:rPr lang="ru-RU" sz="2400" dirty="0" smtClean="0">
                <a:solidFill>
                  <a:schemeClr val="bg1"/>
                </a:solidFill>
                <a:latin typeface="+mj-lt"/>
                <a:cs typeface="Thonburi"/>
              </a:rPr>
              <a:t>»</a:t>
            </a:r>
          </a:p>
          <a:p>
            <a:pPr algn="ctr"/>
            <a:r>
              <a:rPr lang="ru-RU" sz="2400" b="1" dirty="0">
                <a:solidFill>
                  <a:srgbClr val="EEDEC2"/>
                </a:solidFill>
                <a:cs typeface="Times New Roman" panose="02020603050405020304" pitchFamily="18" charset="0"/>
              </a:rPr>
              <a:t>Кафедра химии </a:t>
            </a:r>
            <a:r>
              <a:rPr lang="ru-RU" sz="2000" b="1" spc="169" dirty="0">
                <a:ln w="11430"/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ФН5</a:t>
            </a:r>
          </a:p>
          <a:p>
            <a:pPr algn="ctr"/>
            <a:r>
              <a:rPr lang="ru-RU" sz="3600" dirty="0">
                <a:solidFill>
                  <a:srgbClr val="EEDEC2"/>
                </a:solidFill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400" dirty="0">
              <a:solidFill>
                <a:schemeClr val="bg1"/>
              </a:solidFill>
              <a:latin typeface="+mj-lt"/>
              <a:cs typeface="Thonburi"/>
            </a:endParaRPr>
          </a:p>
          <a:p>
            <a:pPr algn="ctr"/>
            <a:endParaRPr lang="ru-RU" sz="3600" dirty="0" smtClean="0">
              <a:solidFill>
                <a:srgbClr val="EEDEC2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solidFill>
                <a:srgbClr val="EEDEC2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bg1"/>
              </a:solidFill>
              <a:latin typeface="Thonburi"/>
              <a:cs typeface="Thonburi"/>
            </a:endParaRPr>
          </a:p>
          <a:p>
            <a:pPr algn="ctr"/>
            <a:endParaRPr lang="ru-RU" sz="2000" dirty="0" smtClean="0">
              <a:solidFill>
                <a:schemeClr val="bg1"/>
              </a:solidFill>
              <a:latin typeface="Thonburi"/>
              <a:cs typeface="Thonburi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honburi"/>
                <a:cs typeface="Thonburi"/>
              </a:rPr>
              <a:t> </a:t>
            </a:r>
            <a:endParaRPr lang="ru-RU" sz="2000" b="1" spc="169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honburi"/>
              <a:cs typeface="Thonbu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37312"/>
            <a:ext cx="9906000" cy="350391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600" b="1" spc="169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honburi"/>
                <a:cs typeface="Thonburi"/>
              </a:rPr>
              <a:t>Москва, </a:t>
            </a:r>
            <a:r>
              <a:rPr lang="ru-RU" sz="1600" b="1" spc="169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honburi"/>
                <a:cs typeface="Thonburi"/>
              </a:rPr>
              <a:t>2019</a:t>
            </a:r>
            <a:endParaRPr lang="ru-RU" sz="1600" b="1" spc="169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honburi"/>
              <a:cs typeface="Thonbu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304" y="4621553"/>
            <a:ext cx="8973184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ru-RU" sz="1600" i="1" dirty="0" smtClean="0">
                <a:solidFill>
                  <a:schemeClr val="bg1"/>
                </a:solidFill>
                <a:latin typeface="Thonburi"/>
                <a:cs typeface="Thonburi"/>
              </a:rPr>
              <a:t>Руководитель </a:t>
            </a:r>
            <a:r>
              <a:rPr lang="ru-RU" sz="1600" i="1" dirty="0">
                <a:solidFill>
                  <a:schemeClr val="bg1"/>
                </a:solidFill>
                <a:latin typeface="Thonburi"/>
                <a:cs typeface="Thonburi"/>
              </a:rPr>
              <a:t>программы</a:t>
            </a:r>
            <a:r>
              <a:rPr lang="ru-RU" sz="1600" dirty="0">
                <a:solidFill>
                  <a:schemeClr val="bg1"/>
                </a:solidFill>
                <a:latin typeface="Thonburi"/>
                <a:cs typeface="Thonburi"/>
              </a:rPr>
              <a:t>.</a:t>
            </a:r>
            <a:r>
              <a:rPr lang="ru-RU" sz="1600" dirty="0" smtClean="0">
                <a:solidFill>
                  <a:schemeClr val="bg1"/>
                </a:solidFill>
                <a:latin typeface="Thonburi"/>
                <a:cs typeface="Thonburi"/>
              </a:rPr>
              <a:t>:</a:t>
            </a:r>
          </a:p>
          <a:p>
            <a:pPr algn="r">
              <a:lnSpc>
                <a:spcPct val="130000"/>
              </a:lnSpc>
            </a:pPr>
            <a:r>
              <a:rPr lang="ru-RU" sz="1600" dirty="0" err="1" smtClean="0">
                <a:solidFill>
                  <a:schemeClr val="bg1"/>
                </a:solidFill>
                <a:latin typeface="Thonburi"/>
                <a:cs typeface="Thonburi"/>
              </a:rPr>
              <a:t>зав.каф</a:t>
            </a:r>
            <a:r>
              <a:rPr lang="ru-RU" sz="1600" dirty="0">
                <a:solidFill>
                  <a:schemeClr val="bg1"/>
                </a:solidFill>
                <a:latin typeface="Thonburi"/>
                <a:cs typeface="Thonburi"/>
              </a:rPr>
              <a:t>., проф., д.х.н. </a:t>
            </a:r>
            <a:r>
              <a:rPr lang="ru-RU" sz="1600" dirty="0" err="1">
                <a:solidFill>
                  <a:schemeClr val="bg1"/>
                </a:solidFill>
                <a:latin typeface="Thonburi"/>
                <a:cs typeface="Thonburi"/>
              </a:rPr>
              <a:t>Шабатина</a:t>
            </a:r>
            <a:r>
              <a:rPr lang="ru-RU" sz="1600" dirty="0">
                <a:solidFill>
                  <a:schemeClr val="bg1"/>
                </a:solidFill>
                <a:latin typeface="Thonburi"/>
                <a:cs typeface="Thonburi"/>
              </a:rPr>
              <a:t> Татьяна </a:t>
            </a:r>
            <a:r>
              <a:rPr lang="ru-RU" sz="1600" dirty="0" smtClean="0">
                <a:solidFill>
                  <a:schemeClr val="bg1"/>
                </a:solidFill>
                <a:latin typeface="Thonburi"/>
                <a:cs typeface="Thonburi"/>
              </a:rPr>
              <a:t>Игоревна</a:t>
            </a:r>
            <a:endParaRPr lang="ru-RU" sz="1600" dirty="0">
              <a:solidFill>
                <a:schemeClr val="bg1"/>
              </a:solidFill>
              <a:latin typeface="Thonburi"/>
              <a:cs typeface="Thonburi"/>
            </a:endParaRPr>
          </a:p>
        </p:txBody>
      </p:sp>
      <p:pic>
        <p:nvPicPr>
          <p:cNvPr id="9" name="Изображение 8" descr="BMSTU-2.png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100"/>
            <a:ext cx="1061456" cy="10614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0752" y="262389"/>
            <a:ext cx="9144000" cy="381168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800" b="1" spc="169" dirty="0">
                <a:ln w="11430"/>
                <a:solidFill>
                  <a:srgbClr val="F8E8C9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honburi"/>
                <a:cs typeface="Thonburi"/>
              </a:rPr>
              <a:t>НАУЧНО</a:t>
            </a:r>
            <a:r>
              <a:rPr lang="mr-IN" sz="1800" b="1" spc="169" dirty="0">
                <a:ln w="11430"/>
                <a:solidFill>
                  <a:srgbClr val="F8E8C9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honburi"/>
                <a:cs typeface="Thonburi"/>
              </a:rPr>
              <a:t>–</a:t>
            </a:r>
            <a:r>
              <a:rPr lang="ru-RU" sz="1800" b="1" spc="169" dirty="0">
                <a:ln w="11430"/>
                <a:solidFill>
                  <a:srgbClr val="F8E8C9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honburi"/>
                <a:cs typeface="Thonburi"/>
              </a:rPr>
              <a:t>УЧЕБНЫЙ КОМПЛЕКС ФУНДАМЕНТАЛЬНЫЕ НАУКИ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0752" y="620688"/>
            <a:ext cx="9144000" cy="381168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800" b="1" spc="169" dirty="0">
                <a:ln w="11430"/>
                <a:solidFill>
                  <a:srgbClr val="F8E8C9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honburi"/>
                <a:cs typeface="Thonburi"/>
              </a:rPr>
              <a:t>МГТУ им. Н.Э. Баумана</a:t>
            </a:r>
          </a:p>
        </p:txBody>
      </p:sp>
    </p:spTree>
    <p:extLst>
      <p:ext uri="{BB962C8B-B14F-4D97-AF65-F5344CB8AC3E}">
        <p14:creationId xmlns:p14="http://schemas.microsoft.com/office/powerpoint/2010/main" val="193303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40532" y="1196759"/>
            <a:ext cx="8736971" cy="526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ru-RU" sz="2000" b="1" dirty="0">
              <a:solidFill>
                <a:srgbClr val="8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5076" y="1257752"/>
            <a:ext cx="8064896" cy="527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None/>
            </a:pPr>
            <a:endParaRPr lang="ru-RU" sz="600" dirty="0">
              <a:latin typeface="Thonburi"/>
              <a:cs typeface="Thonburi"/>
            </a:endParaRPr>
          </a:p>
          <a:p>
            <a:pPr marL="0" indent="0" algn="just">
              <a:buNone/>
            </a:pPr>
            <a:r>
              <a:rPr lang="ru-RU" sz="1500" dirty="0" smtClean="0">
                <a:latin typeface="+mj-lt"/>
                <a:cs typeface="Thonburi"/>
              </a:rPr>
              <a:t>В 2019 году на факультете ФН открыта подготовка магистров по новому научному направлению - </a:t>
            </a:r>
            <a:r>
              <a:rPr lang="ru-RU" sz="1500" b="1" dirty="0" err="1" smtClean="0">
                <a:latin typeface="+mj-lt"/>
                <a:cs typeface="Thonburi"/>
              </a:rPr>
              <a:t>Нанохимии</a:t>
            </a:r>
            <a:r>
              <a:rPr lang="ru-RU" sz="1500" dirty="0" smtClean="0">
                <a:latin typeface="+mj-lt"/>
                <a:cs typeface="Thonburi"/>
              </a:rPr>
              <a:t>.</a:t>
            </a:r>
          </a:p>
          <a:p>
            <a:pPr marL="0" indent="0" algn="just">
              <a:buNone/>
            </a:pPr>
            <a:r>
              <a:rPr lang="ru-RU" sz="1500" dirty="0" err="1" smtClean="0">
                <a:latin typeface="+mj-lt"/>
                <a:cs typeface="Thonburi"/>
              </a:rPr>
              <a:t>Нанохимия</a:t>
            </a:r>
            <a:r>
              <a:rPr lang="ru-RU" sz="1500" dirty="0" smtClean="0">
                <a:latin typeface="+mj-lt"/>
                <a:cs typeface="Thonburi"/>
              </a:rPr>
              <a:t> занимается исследованием физико-химических свойств, строением </a:t>
            </a:r>
            <a:r>
              <a:rPr lang="ru-RU" sz="1500" dirty="0">
                <a:latin typeface="+mj-lt"/>
                <a:cs typeface="Thonburi"/>
              </a:rPr>
              <a:t>и </a:t>
            </a:r>
            <a:r>
              <a:rPr lang="ru-RU" sz="1500" dirty="0" smtClean="0">
                <a:latin typeface="+mj-lt"/>
                <a:cs typeface="Thonburi"/>
              </a:rPr>
              <a:t>особенностями </a:t>
            </a:r>
            <a:r>
              <a:rPr lang="ru-RU" sz="1500" dirty="0">
                <a:latin typeface="+mj-lt"/>
                <a:cs typeface="Thonburi"/>
              </a:rPr>
              <a:t>химических превращений </a:t>
            </a:r>
            <a:r>
              <a:rPr lang="ru-RU" sz="1500" dirty="0" err="1" smtClean="0">
                <a:latin typeface="+mj-lt"/>
                <a:cs typeface="Thonburi"/>
              </a:rPr>
              <a:t>наночастиц</a:t>
            </a:r>
            <a:r>
              <a:rPr lang="ru-RU" sz="1500" dirty="0" smtClean="0">
                <a:latin typeface="+mj-lt"/>
                <a:cs typeface="Thonburi"/>
              </a:rPr>
              <a:t>.</a:t>
            </a:r>
          </a:p>
          <a:p>
            <a:pPr marL="0" indent="0" algn="just">
              <a:buNone/>
            </a:pPr>
            <a:r>
              <a:rPr lang="ru-RU" sz="1500" dirty="0">
                <a:latin typeface="+mj-lt"/>
                <a:cs typeface="Thonburi"/>
              </a:rPr>
              <a:t>Развитие </a:t>
            </a:r>
            <a:r>
              <a:rPr lang="ru-RU" sz="1500" dirty="0" err="1">
                <a:latin typeface="+mj-lt"/>
                <a:cs typeface="Thonburi"/>
              </a:rPr>
              <a:t>нанотехнологий</a:t>
            </a:r>
            <a:r>
              <a:rPr lang="ru-RU" sz="1500" dirty="0">
                <a:latin typeface="+mj-lt"/>
                <a:cs typeface="Thonburi"/>
              </a:rPr>
              <a:t> признано самым перспективным направлением ХХ</a:t>
            </a:r>
            <a:r>
              <a:rPr lang="en-US" sz="1500" dirty="0">
                <a:latin typeface="+mj-lt"/>
                <a:cs typeface="Thonburi"/>
              </a:rPr>
              <a:t>I</a:t>
            </a:r>
            <a:r>
              <a:rPr lang="ru-RU" sz="1500" dirty="0">
                <a:latin typeface="+mj-lt"/>
                <a:cs typeface="Thonburi"/>
              </a:rPr>
              <a:t> века, способным осуществить научно-техническую революцию современного общества в области создания новых материалов и </a:t>
            </a:r>
            <a:r>
              <a:rPr lang="ru-RU" sz="1500" dirty="0" smtClean="0">
                <a:latin typeface="+mj-lt"/>
                <a:cs typeface="Thonburi"/>
              </a:rPr>
              <a:t>устройств </a:t>
            </a:r>
            <a:r>
              <a:rPr lang="ru-RU" sz="1500" dirty="0">
                <a:latin typeface="+mj-lt"/>
                <a:cs typeface="Thonburi"/>
              </a:rPr>
              <a:t>на основе </a:t>
            </a:r>
            <a:r>
              <a:rPr lang="ru-RU" sz="1500" dirty="0" smtClean="0">
                <a:latin typeface="+mj-lt"/>
                <a:cs typeface="Thonburi"/>
              </a:rPr>
              <a:t>молекулярных кластеров </a:t>
            </a:r>
            <a:r>
              <a:rPr lang="ru-RU" sz="1500" dirty="0">
                <a:latin typeface="+mj-lt"/>
                <a:cs typeface="Thonburi"/>
              </a:rPr>
              <a:t>и </a:t>
            </a:r>
            <a:r>
              <a:rPr lang="ru-RU" sz="1500" dirty="0" err="1">
                <a:latin typeface="+mj-lt"/>
                <a:cs typeface="Thonburi"/>
              </a:rPr>
              <a:t>наночастиц</a:t>
            </a:r>
            <a:r>
              <a:rPr lang="ru-RU" sz="1500" dirty="0">
                <a:latin typeface="+mj-lt"/>
                <a:cs typeface="Thonburi"/>
              </a:rPr>
              <a:t>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П</a:t>
            </a:r>
            <a:r>
              <a:rPr lang="ru-RU" sz="1600" b="1" i="1" dirty="0" smtClean="0">
                <a:solidFill>
                  <a:srgbClr val="000000"/>
                </a:solidFill>
                <a:latin typeface="+mj-lt"/>
              </a:rPr>
              <a:t>рограмма п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редставляет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интерес для тех, кто хочет ознакомиться с основами новой и быстро развивающейся области современной науки,  в которой тесно переплелись элементы химии, физики, материаловедения. </a:t>
            </a:r>
            <a:endParaRPr lang="ru-RU" sz="1600" dirty="0" smtClean="0">
              <a:solidFill>
                <a:srgbClr val="000000"/>
              </a:solidFill>
              <a:latin typeface="+mj-lt"/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500" b="1" i="1" dirty="0">
                <a:solidFill>
                  <a:srgbClr val="000000"/>
                </a:solidFill>
                <a:latin typeface="Thonburi"/>
                <a:ea typeface="Arial"/>
                <a:cs typeface="Thonburi"/>
              </a:rPr>
              <a:t>Обучение включает</a:t>
            </a:r>
            <a:r>
              <a:rPr lang="ru-RU" sz="1500" b="1" dirty="0">
                <a:solidFill>
                  <a:srgbClr val="000000"/>
                </a:solidFill>
                <a:latin typeface="Thonburi"/>
                <a:ea typeface="Arial"/>
                <a:cs typeface="Thonburi"/>
              </a:rPr>
              <a:t>: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ea typeface="Arial"/>
                <a:cs typeface="Thonburi"/>
              </a:rPr>
              <a:t>Получение фундаментальных знаний в области химических и физико-химических методов получения </a:t>
            </a:r>
            <a:r>
              <a:rPr lang="ru-RU" sz="1600" dirty="0" err="1">
                <a:solidFill>
                  <a:srgbClr val="000000"/>
                </a:solidFill>
                <a:ea typeface="Arial"/>
                <a:cs typeface="Thonburi"/>
              </a:rPr>
              <a:t>наноструктур</a:t>
            </a:r>
            <a:r>
              <a:rPr lang="ru-RU" sz="1600" dirty="0">
                <a:solidFill>
                  <a:srgbClr val="000000"/>
                </a:solidFill>
                <a:ea typeface="Arial"/>
                <a:cs typeface="Thonburi"/>
              </a:rPr>
              <a:t>, их перспективных применений, а также в области безопасности широкого использования </a:t>
            </a:r>
            <a:r>
              <a:rPr lang="ru-RU" sz="1600" dirty="0" err="1">
                <a:solidFill>
                  <a:srgbClr val="000000"/>
                </a:solidFill>
                <a:ea typeface="Arial"/>
                <a:cs typeface="Thonburi"/>
              </a:rPr>
              <a:t>наноразмерных</a:t>
            </a:r>
            <a:r>
              <a:rPr lang="ru-RU" sz="1600" dirty="0">
                <a:solidFill>
                  <a:srgbClr val="000000"/>
                </a:solidFill>
                <a:ea typeface="Arial"/>
                <a:cs typeface="Thonburi"/>
              </a:rPr>
              <a:t> объектов, создания и внедрения «зеленых» </a:t>
            </a:r>
            <a:r>
              <a:rPr lang="ru-RU" sz="1600" dirty="0" err="1">
                <a:solidFill>
                  <a:srgbClr val="000000"/>
                </a:solidFill>
                <a:ea typeface="Arial"/>
                <a:cs typeface="Thonburi"/>
              </a:rPr>
              <a:t>нанотехнологий</a:t>
            </a:r>
            <a:r>
              <a:rPr lang="ru-RU" sz="1500" dirty="0">
                <a:solidFill>
                  <a:srgbClr val="000000"/>
                </a:solidFill>
                <a:latin typeface="Thonburi"/>
                <a:ea typeface="Arial"/>
                <a:cs typeface="Thonburi"/>
              </a:rPr>
              <a:t>.</a:t>
            </a:r>
            <a:endParaRPr lang="ru-RU" dirty="0"/>
          </a:p>
          <a:p>
            <a:pPr marL="0" indent="0" algn="just">
              <a:buNone/>
            </a:pPr>
            <a:endParaRPr lang="ru-RU" sz="1500" b="1" dirty="0">
              <a:solidFill>
                <a:srgbClr val="094C7F"/>
              </a:solidFill>
              <a:latin typeface="Thonburi"/>
              <a:cs typeface="Thonburi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188640"/>
            <a:ext cx="9211292" cy="7920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20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Магистерская программа</a:t>
            </a:r>
            <a:r>
              <a:rPr lang="ru-RU" sz="32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/>
            </a:r>
            <a:br>
              <a:rPr lang="ru-RU" sz="32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</a:br>
            <a:r>
              <a:rPr lang="ru-RU" sz="32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«</a:t>
            </a:r>
            <a:r>
              <a:rPr lang="ru-RU" sz="2400" b="1" dirty="0" err="1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Нанохимия</a:t>
            </a:r>
            <a:r>
              <a:rPr lang="ru-RU" sz="24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 и химическая технология </a:t>
            </a:r>
            <a:r>
              <a:rPr lang="ru-RU" sz="2400" b="1" dirty="0" err="1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наноматериалов</a:t>
            </a:r>
            <a:r>
              <a:rPr lang="ru-RU" sz="24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»</a:t>
            </a:r>
            <a:endParaRPr lang="ru-RU" sz="2400" b="1" dirty="0">
              <a:gradFill flip="none" rotWithShape="1">
                <a:gsLst>
                  <a:gs pos="16000">
                    <a:srgbClr val="660066"/>
                  </a:gs>
                  <a:gs pos="35000">
                    <a:srgbClr val="118FD6"/>
                  </a:gs>
                  <a:gs pos="52000">
                    <a:schemeClr val="accent2">
                      <a:lumMod val="50000"/>
                    </a:schemeClr>
                  </a:gs>
                  <a:gs pos="0">
                    <a:schemeClr val="accent2">
                      <a:lumMod val="50000"/>
                    </a:schemeClr>
                  </a:gs>
                  <a:gs pos="70000">
                    <a:srgbClr val="118FD6"/>
                  </a:gs>
                  <a:gs pos="86000">
                    <a:srgbClr val="660066"/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1"/>
                <a:tileRect/>
              </a:gradFill>
              <a:latin typeface="Thonburi"/>
              <a:cs typeface="Thonburi"/>
            </a:endParaRPr>
          </a:p>
        </p:txBody>
      </p:sp>
      <p:pic>
        <p:nvPicPr>
          <p:cNvPr id="11" name="Изображение 10" descr="Struktura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3" r="22016"/>
          <a:stretch/>
        </p:blipFill>
        <p:spPr>
          <a:xfrm>
            <a:off x="8640960" y="1340768"/>
            <a:ext cx="128059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2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40532" y="1196759"/>
            <a:ext cx="8736971" cy="526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ru-RU" sz="2000" b="1" dirty="0">
              <a:solidFill>
                <a:srgbClr val="8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2480" y="1178111"/>
            <a:ext cx="806489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Times New Roman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Обучение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предполагает получение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магистрантами экспериментальных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навыков работы с </a:t>
            </a:r>
            <a:r>
              <a:rPr lang="ru-RU" sz="1600" dirty="0" err="1">
                <a:solidFill>
                  <a:srgbClr val="000000"/>
                </a:solidFill>
                <a:latin typeface="+mj-lt"/>
              </a:rPr>
              <a:t>нанообъектами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, химического синтеза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неорганических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, органических и гибридных </a:t>
            </a:r>
            <a:r>
              <a:rPr lang="ru-RU" sz="1600" dirty="0" err="1">
                <a:solidFill>
                  <a:srgbClr val="000000"/>
                </a:solidFill>
                <a:latin typeface="+mj-lt"/>
              </a:rPr>
              <a:t>наночастиц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 и </a:t>
            </a:r>
            <a:r>
              <a:rPr lang="ru-RU" sz="1600" dirty="0" err="1">
                <a:solidFill>
                  <a:srgbClr val="000000"/>
                </a:solidFill>
                <a:latin typeface="+mj-lt"/>
              </a:rPr>
              <a:t>наноструктур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 современными методами спектроскопии (УФ-видимой, ИК,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ЭПР), морфологического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анализа методами просвечивающей и сканирующей электронной микроскопии, зондовой микроскопии (АСМ, СТМ), рентгеновской и электронной дифракции, методами динамического светорассеяния и термического анализа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0000"/>
                </a:solidFill>
                <a:latin typeface="+mj-lt"/>
              </a:rPr>
              <a:t>Научные стажировки и ознакомительные практики: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 Московский государственный университет, Химический факультет, Факультет наук о материалах, Институт физической химии и электрохимии им. </a:t>
            </a:r>
            <a:r>
              <a:rPr lang="ru-RU" sz="1600" dirty="0" err="1">
                <a:solidFill>
                  <a:srgbClr val="000000"/>
                </a:solidFill>
                <a:latin typeface="+mj-lt"/>
              </a:rPr>
              <a:t>А.Н.Фрумкина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 РАН, Институт химической физики им. Н.Н. Семенова РАН, Институт нефтехимического синтеза им. Топчиева РАН, ФИАН П.Н. Лебедева,  Университет г. Гонконг (Китай), Университет г. </a:t>
            </a:r>
            <a:r>
              <a:rPr lang="ru-RU" sz="1600" dirty="0" err="1">
                <a:solidFill>
                  <a:srgbClr val="000000"/>
                </a:solidFill>
                <a:latin typeface="+mj-lt"/>
              </a:rPr>
              <a:t>Стелленбош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 (ЮАР), Университет г. Бордо (Франция). </a:t>
            </a:r>
          </a:p>
          <a:p>
            <a:pPr marL="0" indent="0" algn="just">
              <a:buNone/>
            </a:pPr>
            <a:endParaRPr lang="ru-RU" sz="1600" dirty="0" smtClean="0">
              <a:solidFill>
                <a:srgbClr val="0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 </a:t>
            </a:r>
            <a:endParaRPr lang="ru-RU" sz="600" dirty="0" smtClean="0">
              <a:latin typeface="Thonburi"/>
              <a:cs typeface="Thonburi"/>
            </a:endParaRPr>
          </a:p>
          <a:p>
            <a:pPr marL="3582" lvl="1" indent="0" algn="just">
              <a:lnSpc>
                <a:spcPct val="120000"/>
              </a:lnSpc>
              <a:buNone/>
            </a:pPr>
            <a:endParaRPr lang="ru-RU" sz="1500" b="1" dirty="0">
              <a:solidFill>
                <a:srgbClr val="094C7F"/>
              </a:solidFill>
              <a:latin typeface="Thonburi"/>
              <a:cs typeface="Thonburi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188640"/>
            <a:ext cx="9211292" cy="7920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20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Магистерская программа</a:t>
            </a:r>
            <a:r>
              <a:rPr lang="ru-RU" sz="32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/>
            </a:r>
            <a:br>
              <a:rPr lang="ru-RU" sz="32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</a:br>
            <a:r>
              <a:rPr lang="ru-RU" sz="32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«</a:t>
            </a:r>
            <a:r>
              <a:rPr lang="ru-RU" sz="2400" b="1" dirty="0" err="1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Нанохимия</a:t>
            </a:r>
            <a:r>
              <a:rPr lang="ru-RU" sz="24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 и химическая технология </a:t>
            </a:r>
            <a:r>
              <a:rPr lang="ru-RU" sz="2400" b="1" dirty="0" err="1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наноматериалов</a:t>
            </a:r>
            <a:r>
              <a:rPr lang="ru-RU" sz="2400" b="1" dirty="0" smtClean="0">
                <a:gradFill flip="none" rotWithShape="1">
                  <a:gsLst>
                    <a:gs pos="16000">
                      <a:srgbClr val="660066"/>
                    </a:gs>
                    <a:gs pos="35000">
                      <a:srgbClr val="118FD6"/>
                    </a:gs>
                    <a:gs pos="52000">
                      <a:schemeClr val="accent2">
                        <a:lumMod val="5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70000">
                      <a:srgbClr val="118FD6"/>
                    </a:gs>
                    <a:gs pos="86000">
                      <a:srgbClr val="660066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Thonburi"/>
                <a:cs typeface="Thonburi"/>
              </a:rPr>
              <a:t>»</a:t>
            </a:r>
            <a:endParaRPr lang="ru-RU" sz="2400" b="1" dirty="0">
              <a:gradFill flip="none" rotWithShape="1">
                <a:gsLst>
                  <a:gs pos="16000">
                    <a:srgbClr val="660066"/>
                  </a:gs>
                  <a:gs pos="35000">
                    <a:srgbClr val="118FD6"/>
                  </a:gs>
                  <a:gs pos="52000">
                    <a:schemeClr val="accent2">
                      <a:lumMod val="50000"/>
                    </a:schemeClr>
                  </a:gs>
                  <a:gs pos="0">
                    <a:schemeClr val="accent2">
                      <a:lumMod val="50000"/>
                    </a:schemeClr>
                  </a:gs>
                  <a:gs pos="70000">
                    <a:srgbClr val="118FD6"/>
                  </a:gs>
                  <a:gs pos="86000">
                    <a:srgbClr val="660066"/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1"/>
                <a:tileRect/>
              </a:gradFill>
              <a:latin typeface="Thonburi"/>
              <a:cs typeface="Thonburi"/>
            </a:endParaRPr>
          </a:p>
        </p:txBody>
      </p:sp>
      <p:pic>
        <p:nvPicPr>
          <p:cNvPr id="11" name="Изображение 10" descr="Struktura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3" r="22016"/>
          <a:stretch/>
        </p:blipFill>
        <p:spPr>
          <a:xfrm>
            <a:off x="8640960" y="1340768"/>
            <a:ext cx="128059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6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16037</TotalTime>
  <Words>325</Words>
  <Application>Microsoft Macintosh PowerPoint</Application>
  <PresentationFormat>Лист A4 (210x297 мм)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Презентация PowerPoint</vt:lpstr>
      <vt:lpstr>Магистерская программа «Нанохимия и химическая технология наноматериалов»</vt:lpstr>
      <vt:lpstr>Магистерская программа «Нанохимия и химическая технология наноматериалов»</vt:lpstr>
    </vt:vector>
  </TitlesOfParts>
  <Company>ISM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Шабатина</dc:creator>
  <cp:lastModifiedBy>Alexandr Kayutenko</cp:lastModifiedBy>
  <cp:revision>234</cp:revision>
  <cp:lastPrinted>2018-07-09T15:54:42Z</cp:lastPrinted>
  <dcterms:created xsi:type="dcterms:W3CDTF">2011-03-16T12:44:54Z</dcterms:created>
  <dcterms:modified xsi:type="dcterms:W3CDTF">2019-04-04T08:27:50Z</dcterms:modified>
</cp:coreProperties>
</file>